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IBM Plex Serif SemiBold"/>
      <p:regular r:id="rId15"/>
      <p:bold r:id="rId16"/>
      <p:italic r:id="rId17"/>
      <p:boldItalic r:id="rId18"/>
    </p:embeddedFont>
    <p:embeddedFont>
      <p:font typeface="IBM Plex Serif"/>
      <p:regular r:id="rId19"/>
      <p:bold r:id="rId20"/>
      <p:italic r:id="rId21"/>
      <p:boldItalic r:id="rId22"/>
    </p:embeddedFont>
    <p:embeddedFont>
      <p:font typeface="Bebas Neue"/>
      <p:regular r:id="rId23"/>
    </p:embeddedFont>
    <p:embeddedFont>
      <p:font typeface="Archivo"/>
      <p:regular r:id="rId24"/>
      <p:bold r:id="rId25"/>
      <p:italic r:id="rId26"/>
      <p:boldItalic r:id="rId27"/>
    </p:embeddedFont>
    <p:embeddedFont>
      <p:font typeface="Playball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9" roundtripDataSignature="AMtx7mjpKPQbMv4m+d6tK6V3JS7Xai+R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BMPlexSerif-bold.fntdata"/><Relationship Id="rId22" Type="http://schemas.openxmlformats.org/officeDocument/2006/relationships/font" Target="fonts/IBMPlexSerif-boldItalic.fntdata"/><Relationship Id="rId21" Type="http://schemas.openxmlformats.org/officeDocument/2006/relationships/font" Target="fonts/IBMPlexSerif-italic.fntdata"/><Relationship Id="rId24" Type="http://schemas.openxmlformats.org/officeDocument/2006/relationships/font" Target="fonts/Archivo-regular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rchivo-italic.fntdata"/><Relationship Id="rId25" Type="http://schemas.openxmlformats.org/officeDocument/2006/relationships/font" Target="fonts/Archivo-bold.fntdata"/><Relationship Id="rId28" Type="http://schemas.openxmlformats.org/officeDocument/2006/relationships/font" Target="fonts/Playball-regular.fntdata"/><Relationship Id="rId27" Type="http://schemas.openxmlformats.org/officeDocument/2006/relationships/font" Target="fonts/Archiv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IBMPlexSerifSemiBold-regular.fntdata"/><Relationship Id="rId14" Type="http://schemas.openxmlformats.org/officeDocument/2006/relationships/slide" Target="slides/slide10.xml"/><Relationship Id="rId17" Type="http://schemas.openxmlformats.org/officeDocument/2006/relationships/font" Target="fonts/IBMPlexSerifSemiBold-italic.fntdata"/><Relationship Id="rId16" Type="http://schemas.openxmlformats.org/officeDocument/2006/relationships/font" Target="fonts/IBMPlexSerifSemiBold-bold.fntdata"/><Relationship Id="rId19" Type="http://schemas.openxmlformats.org/officeDocument/2006/relationships/font" Target="fonts/IBMPlexSerif-regular.fntdata"/><Relationship Id="rId18" Type="http://schemas.openxmlformats.org/officeDocument/2006/relationships/font" Target="fonts/IBMPlexSerifSemiBold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16dab802ad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316dab802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6dab802ad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316dab802a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1"/>
          <p:cNvSpPr txBox="1"/>
          <p:nvPr>
            <p:ph idx="1" type="subTitle"/>
          </p:nvPr>
        </p:nvSpPr>
        <p:spPr>
          <a:xfrm>
            <a:off x="972125" y="3219400"/>
            <a:ext cx="3899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" name="Google Shape;10;p11"/>
          <p:cNvSpPr txBox="1"/>
          <p:nvPr>
            <p:ph type="title"/>
          </p:nvPr>
        </p:nvSpPr>
        <p:spPr>
          <a:xfrm>
            <a:off x="713225" y="845750"/>
            <a:ext cx="7717500" cy="225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Playball"/>
              <a:buNone/>
              <a:defRPr sz="5000">
                <a:latin typeface="Playball"/>
                <a:ea typeface="Playball"/>
                <a:cs typeface="Playball"/>
                <a:sym typeface="Playbal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1" name="Google Shape;11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-2817287" y="-1704375"/>
            <a:ext cx="4667250" cy="383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69525" y="2436813"/>
            <a:ext cx="4667250" cy="38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/>
          <p:nvPr>
            <p:ph hasCustomPrompt="1" type="title"/>
          </p:nvPr>
        </p:nvSpPr>
        <p:spPr>
          <a:xfrm>
            <a:off x="2044150" y="1622200"/>
            <a:ext cx="5055900" cy="14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89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20"/>
          <p:cNvSpPr txBox="1"/>
          <p:nvPr>
            <p:ph idx="1" type="subTitle"/>
          </p:nvPr>
        </p:nvSpPr>
        <p:spPr>
          <a:xfrm>
            <a:off x="2044125" y="3106675"/>
            <a:ext cx="50559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/>
          <p:nvPr>
            <p:ph idx="1" type="body"/>
          </p:nvPr>
        </p:nvSpPr>
        <p:spPr>
          <a:xfrm>
            <a:off x="720000" y="1063352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type="title"/>
          </p:nvPr>
        </p:nvSpPr>
        <p:spPr>
          <a:xfrm>
            <a:off x="719975" y="36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layball"/>
                <a:ea typeface="Playball"/>
                <a:cs typeface="Playball"/>
                <a:sym typeface="Playba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6" name="Google Shape;16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450904">
            <a:off x="7866897" y="334119"/>
            <a:ext cx="2986155" cy="2455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-1768694">
            <a:off x="5905318" y="2861817"/>
            <a:ext cx="4246990" cy="3492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3"/>
          <p:cNvSpPr txBox="1"/>
          <p:nvPr>
            <p:ph type="title"/>
          </p:nvPr>
        </p:nvSpPr>
        <p:spPr>
          <a:xfrm>
            <a:off x="713125" y="3688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layball"/>
                <a:ea typeface="Playball"/>
                <a:cs typeface="Playball"/>
                <a:sym typeface="Playba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0" name="Google Shape;20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-1768694">
            <a:off x="7422493" y="-1744208"/>
            <a:ext cx="4246990" cy="3492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450904">
            <a:off x="-1647903" y="3182982"/>
            <a:ext cx="2986155" cy="2455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 txBox="1"/>
          <p:nvPr>
            <p:ph type="title"/>
          </p:nvPr>
        </p:nvSpPr>
        <p:spPr>
          <a:xfrm>
            <a:off x="925075" y="2563275"/>
            <a:ext cx="4625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7500">
                <a:solidFill>
                  <a:schemeClr val="accent1"/>
                </a:solidFill>
                <a:latin typeface="Playball"/>
                <a:ea typeface="Playball"/>
                <a:cs typeface="Playball"/>
                <a:sym typeface="Playbal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14"/>
          <p:cNvSpPr txBox="1"/>
          <p:nvPr>
            <p:ph idx="2" type="title"/>
          </p:nvPr>
        </p:nvSpPr>
        <p:spPr>
          <a:xfrm>
            <a:off x="2290600" y="1281075"/>
            <a:ext cx="1894800" cy="12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400">
                <a:solidFill>
                  <a:schemeClr val="accent1"/>
                </a:solidFill>
                <a:latin typeface="IBM Plex Serif SemiBold"/>
                <a:ea typeface="IBM Plex Serif SemiBold"/>
                <a:cs typeface="IBM Plex Serif SemiBold"/>
                <a:sym typeface="IBM Plex Serif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14"/>
          <p:cNvSpPr txBox="1"/>
          <p:nvPr>
            <p:ph idx="1" type="subTitle"/>
          </p:nvPr>
        </p:nvSpPr>
        <p:spPr>
          <a:xfrm>
            <a:off x="925150" y="3379275"/>
            <a:ext cx="46257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 txBox="1"/>
          <p:nvPr>
            <p:ph idx="1" type="subTitle"/>
          </p:nvPr>
        </p:nvSpPr>
        <p:spPr>
          <a:xfrm>
            <a:off x="5055284" y="3661858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" name="Google Shape;28;p15"/>
          <p:cNvSpPr txBox="1"/>
          <p:nvPr>
            <p:ph idx="2" type="subTitle"/>
          </p:nvPr>
        </p:nvSpPr>
        <p:spPr>
          <a:xfrm>
            <a:off x="1583300" y="3661858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" name="Google Shape;29;p15"/>
          <p:cNvSpPr txBox="1"/>
          <p:nvPr>
            <p:ph idx="3" type="subTitle"/>
          </p:nvPr>
        </p:nvSpPr>
        <p:spPr>
          <a:xfrm>
            <a:off x="5055275" y="3376925"/>
            <a:ext cx="25056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1"/>
                </a:solidFill>
                <a:latin typeface="Playball"/>
                <a:ea typeface="Playball"/>
                <a:cs typeface="Playball"/>
                <a:sym typeface="Playbal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" name="Google Shape;30;p15"/>
          <p:cNvSpPr txBox="1"/>
          <p:nvPr>
            <p:ph idx="4" type="subTitle"/>
          </p:nvPr>
        </p:nvSpPr>
        <p:spPr>
          <a:xfrm>
            <a:off x="1583300" y="3376925"/>
            <a:ext cx="25056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lt1"/>
                </a:solidFill>
                <a:latin typeface="Playball"/>
                <a:ea typeface="Playball"/>
                <a:cs typeface="Playball"/>
                <a:sym typeface="Playbal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" name="Google Shape;31;p15"/>
          <p:cNvSpPr txBox="1"/>
          <p:nvPr>
            <p:ph type="title"/>
          </p:nvPr>
        </p:nvSpPr>
        <p:spPr>
          <a:xfrm>
            <a:off x="2044025" y="368825"/>
            <a:ext cx="5055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layball"/>
                <a:ea typeface="Playball"/>
                <a:cs typeface="Playball"/>
                <a:sym typeface="Playba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2" name="Google Shape;32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2700013">
            <a:off x="-1045177" y="-1076031"/>
            <a:ext cx="2986155" cy="2455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-3706274">
            <a:off x="7354443" y="881967"/>
            <a:ext cx="4246990" cy="3492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 txBox="1"/>
          <p:nvPr>
            <p:ph idx="1" type="subTitle"/>
          </p:nvPr>
        </p:nvSpPr>
        <p:spPr>
          <a:xfrm>
            <a:off x="720000" y="1846750"/>
            <a:ext cx="42948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type="title"/>
          </p:nvPr>
        </p:nvSpPr>
        <p:spPr>
          <a:xfrm>
            <a:off x="2044025" y="368825"/>
            <a:ext cx="5055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layball"/>
                <a:ea typeface="Playball"/>
                <a:cs typeface="Playball"/>
                <a:sym typeface="Playbal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/>
          <p:nvPr>
            <p:ph type="title"/>
          </p:nvPr>
        </p:nvSpPr>
        <p:spPr>
          <a:xfrm>
            <a:off x="1845575" y="1307100"/>
            <a:ext cx="54531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10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39" name="Google Shape;3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32888" y="-1241387"/>
            <a:ext cx="5362575" cy="410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3989086">
            <a:off x="-1717613" y="1982912"/>
            <a:ext cx="5362575" cy="41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 txBox="1"/>
          <p:nvPr>
            <p:ph type="title"/>
          </p:nvPr>
        </p:nvSpPr>
        <p:spPr>
          <a:xfrm>
            <a:off x="3477775" y="1455750"/>
            <a:ext cx="49431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13700">
                <a:solidFill>
                  <a:schemeClr val="lt1"/>
                </a:solidFill>
                <a:latin typeface="Playball"/>
                <a:ea typeface="Playball"/>
                <a:cs typeface="Playball"/>
                <a:sym typeface="Playbal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" type="subTitle"/>
          </p:nvPr>
        </p:nvSpPr>
        <p:spPr>
          <a:xfrm>
            <a:off x="3477775" y="3115350"/>
            <a:ext cx="49431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 txBox="1"/>
          <p:nvPr>
            <p:ph type="title"/>
          </p:nvPr>
        </p:nvSpPr>
        <p:spPr>
          <a:xfrm>
            <a:off x="2487525" y="3549516"/>
            <a:ext cx="41688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type="title"/>
          </p:nvPr>
        </p:nvSpPr>
        <p:spPr>
          <a:xfrm>
            <a:off x="754375" y="4861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b="0" i="0" sz="35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b="0" i="0" sz="35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b="0" i="0" sz="35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b="0" i="0" sz="35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b="0" i="0" sz="35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b="0" i="0" sz="35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b="0" i="0" sz="35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b="0" i="0" sz="35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b="0" i="0" sz="3500" u="none" cap="none" strike="noStrik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/>
        </p:txBody>
      </p:sp>
      <p:sp>
        <p:nvSpPr>
          <p:cNvPr id="7" name="Google Shape;7;p10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chivo"/>
              <a:buChar char="■"/>
              <a:defRPr b="0" i="0" sz="1400" u="none" cap="none" strike="noStrik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9.png"/><Relationship Id="rId7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9.png"/><Relationship Id="rId5" Type="http://schemas.openxmlformats.org/officeDocument/2006/relationships/hyperlink" Target="https://9000-idx-marketpleace-1730359069628.cluster-m7tpz3bmgjgoqrktlvd4ykrc2m.cloudworkstations.dev/?monospaceUid=724381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9.png"/><Relationship Id="rId5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10800000">
            <a:off x="-374800" y="3376825"/>
            <a:ext cx="3185050" cy="261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91990" y="3432729"/>
            <a:ext cx="1431900" cy="15757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/>
          <p:cNvSpPr/>
          <p:nvPr/>
        </p:nvSpPr>
        <p:spPr>
          <a:xfrm>
            <a:off x="3452038" y="4231690"/>
            <a:ext cx="3415912" cy="475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"/>
          <p:cNvSpPr txBox="1"/>
          <p:nvPr>
            <p:ph idx="1" type="subTitle"/>
          </p:nvPr>
        </p:nvSpPr>
        <p:spPr>
          <a:xfrm>
            <a:off x="2622450" y="4231690"/>
            <a:ext cx="38991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Integrantes: Jocelyn Navarro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Cesar Negrete</a:t>
            </a:r>
            <a:endParaRPr/>
          </a:p>
        </p:txBody>
      </p:sp>
      <p:sp>
        <p:nvSpPr>
          <p:cNvPr id="58" name="Google Shape;58;p1"/>
          <p:cNvSpPr txBox="1"/>
          <p:nvPr>
            <p:ph type="title"/>
          </p:nvPr>
        </p:nvSpPr>
        <p:spPr>
          <a:xfrm>
            <a:off x="2416723" y="673910"/>
            <a:ext cx="3858775" cy="191871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7200">
                <a:solidFill>
                  <a:schemeClr val="lt1"/>
                </a:solidFill>
              </a:rPr>
              <a:t>IzyMarket</a:t>
            </a:r>
            <a:endParaRPr sz="4700">
              <a:solidFill>
                <a:schemeClr val="dk2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pic>
        <p:nvPicPr>
          <p:cNvPr id="59" name="Google Shape;59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981773">
            <a:off x="7403377" y="-537490"/>
            <a:ext cx="2154897" cy="2346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399990">
            <a:off x="-200962" y="-968256"/>
            <a:ext cx="1691746" cy="1861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0000" y="3508773"/>
            <a:ext cx="2190250" cy="235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"/>
          <p:cNvSpPr txBox="1"/>
          <p:nvPr>
            <p:ph type="title"/>
          </p:nvPr>
        </p:nvSpPr>
        <p:spPr>
          <a:xfrm>
            <a:off x="713125" y="3688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900"/>
              <a:t>Gracias por su atención</a:t>
            </a:r>
            <a:endParaRPr sz="2000">
              <a:solidFill>
                <a:schemeClr val="dk2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pic>
        <p:nvPicPr>
          <p:cNvPr descr="Free Carita Feliz Para Colorear - De Emoji Para Desenhar - 1000x1000 48F" id="151" name="Google Shape;15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18459" y="1524169"/>
            <a:ext cx="3529965" cy="3619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"/>
          <p:cNvSpPr txBox="1"/>
          <p:nvPr>
            <p:ph type="title"/>
          </p:nvPr>
        </p:nvSpPr>
        <p:spPr>
          <a:xfrm>
            <a:off x="719975" y="36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400">
                <a:solidFill>
                  <a:schemeClr val="lt1"/>
                </a:solidFill>
              </a:rPr>
              <a:t>Problematica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67" name="Google Shape;6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950" y="539500"/>
            <a:ext cx="625851" cy="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6800" y="84050"/>
            <a:ext cx="714794" cy="6933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"/>
          <p:cNvSpPr txBox="1"/>
          <p:nvPr>
            <p:ph idx="1" type="body"/>
          </p:nvPr>
        </p:nvSpPr>
        <p:spPr>
          <a:xfrm>
            <a:off x="720000" y="1063352"/>
            <a:ext cx="7704000" cy="978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</a:pPr>
            <a:r>
              <a:rPr lang="en" sz="1200"/>
              <a:t>Nuestro proyecto tiene como objetivo abordar la falta de digitalización de los microempresarios.</a:t>
            </a:r>
            <a:endParaRPr sz="1200"/>
          </a:p>
        </p:txBody>
      </p:sp>
      <p:pic>
        <p:nvPicPr>
          <p:cNvPr id="70" name="Google Shape;70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14950" y="1632128"/>
            <a:ext cx="2927370" cy="1558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26869">
            <a:off x="3553772" y="3243827"/>
            <a:ext cx="2803557" cy="1577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758572">
            <a:off x="1095016" y="2020571"/>
            <a:ext cx="2828469" cy="2123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"/>
          <p:cNvSpPr txBox="1"/>
          <p:nvPr>
            <p:ph type="title"/>
          </p:nvPr>
        </p:nvSpPr>
        <p:spPr>
          <a:xfrm>
            <a:off x="713125" y="3688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900"/>
              <a:t>Propuesta</a:t>
            </a:r>
            <a:endParaRPr sz="2000">
              <a:solidFill>
                <a:schemeClr val="dk2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78" name="Google Shape;78;p3"/>
          <p:cNvSpPr txBox="1"/>
          <p:nvPr/>
        </p:nvSpPr>
        <p:spPr>
          <a:xfrm>
            <a:off x="720000" y="1063352"/>
            <a:ext cx="7704000" cy="978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79" name="Google Shape;79;p3"/>
          <p:cNvSpPr txBox="1"/>
          <p:nvPr/>
        </p:nvSpPr>
        <p:spPr>
          <a:xfrm>
            <a:off x="1066675" y="1119226"/>
            <a:ext cx="7010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Ofrecemos un software fácil de usar para ayudar a los microempresarios</a:t>
            </a:r>
            <a:r>
              <a:rPr lang="en" sz="1500"/>
              <a:t>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4575" y="1963775"/>
            <a:ext cx="3969600" cy="2710200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kx="0" rotWithShape="0" algn="bl" stA="38000" stPos="0" sy="-100000" ky="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4"/>
          <p:cNvPicPr preferRelativeResize="0"/>
          <p:nvPr/>
        </p:nvPicPr>
        <p:blipFill rotWithShape="1">
          <a:blip r:embed="rId3">
            <a:alphaModFix/>
          </a:blip>
          <a:srcRect b="23447" l="23442" r="23447" t="23442"/>
          <a:stretch/>
        </p:blipFill>
        <p:spPr>
          <a:xfrm flipH="1" rot="-2118523">
            <a:off x="5402665" y="2462023"/>
            <a:ext cx="543638" cy="528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4"/>
          <p:cNvPicPr preferRelativeResize="0"/>
          <p:nvPr/>
        </p:nvPicPr>
        <p:blipFill rotWithShape="1">
          <a:blip r:embed="rId4">
            <a:alphaModFix/>
          </a:blip>
          <a:srcRect b="17425" l="17426" r="17425" t="17426"/>
          <a:stretch/>
        </p:blipFill>
        <p:spPr>
          <a:xfrm flipH="1" rot="639810">
            <a:off x="3184354" y="2434403"/>
            <a:ext cx="582416" cy="5837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4"/>
          <p:cNvSpPr/>
          <p:nvPr/>
        </p:nvSpPr>
        <p:spPr>
          <a:xfrm>
            <a:off x="5307082" y="2366818"/>
            <a:ext cx="734700" cy="761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"/>
          <p:cNvSpPr/>
          <p:nvPr/>
        </p:nvSpPr>
        <p:spPr>
          <a:xfrm>
            <a:off x="5521139" y="2334822"/>
            <a:ext cx="734700" cy="761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4"/>
          <p:cNvSpPr/>
          <p:nvPr/>
        </p:nvSpPr>
        <p:spPr>
          <a:xfrm>
            <a:off x="3108160" y="2366818"/>
            <a:ext cx="734700" cy="761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4"/>
          <p:cNvSpPr txBox="1"/>
          <p:nvPr>
            <p:ph type="title"/>
          </p:nvPr>
        </p:nvSpPr>
        <p:spPr>
          <a:xfrm>
            <a:off x="713125" y="3688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900"/>
              <a:t>Objetivos</a:t>
            </a:r>
            <a:endParaRPr sz="2000">
              <a:solidFill>
                <a:schemeClr val="dk2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cxnSp>
        <p:nvCxnSpPr>
          <p:cNvPr id="91" name="Google Shape;91;p4"/>
          <p:cNvCxnSpPr>
            <a:endCxn id="87" idx="2"/>
          </p:cNvCxnSpPr>
          <p:nvPr/>
        </p:nvCxnSpPr>
        <p:spPr>
          <a:xfrm>
            <a:off x="3842482" y="2747368"/>
            <a:ext cx="1464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2" name="Google Shape;92;p4"/>
          <p:cNvSpPr txBox="1"/>
          <p:nvPr/>
        </p:nvSpPr>
        <p:spPr>
          <a:xfrm>
            <a:off x="2940806" y="1278475"/>
            <a:ext cx="10695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904834"/>
                </a:solidFill>
                <a:latin typeface="IBM Plex Serif SemiBold"/>
                <a:ea typeface="IBM Plex Serif SemiBold"/>
                <a:cs typeface="IBM Plex Serif SemiBold"/>
                <a:sym typeface="IBM Plex Serif SemiBold"/>
              </a:rPr>
              <a:t>General</a:t>
            </a:r>
            <a:endParaRPr b="0" i="0" sz="3500" u="none" cap="none" strike="noStrike">
              <a:solidFill>
                <a:srgbClr val="904834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93" name="Google Shape;93;p4"/>
          <p:cNvSpPr txBox="1"/>
          <p:nvPr/>
        </p:nvSpPr>
        <p:spPr>
          <a:xfrm>
            <a:off x="4986561" y="1278475"/>
            <a:ext cx="13749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904834"/>
                </a:solidFill>
                <a:latin typeface="IBM Plex Serif SemiBold"/>
                <a:ea typeface="IBM Plex Serif SemiBold"/>
                <a:cs typeface="IBM Plex Serif SemiBold"/>
                <a:sym typeface="IBM Plex Serif SemiBold"/>
              </a:rPr>
              <a:t>Especifico</a:t>
            </a:r>
            <a:endParaRPr b="0" i="0" sz="3500" u="none" cap="none" strike="noStrike">
              <a:solidFill>
                <a:srgbClr val="904834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cxnSp>
        <p:nvCxnSpPr>
          <p:cNvPr id="94" name="Google Shape;94;p4"/>
          <p:cNvCxnSpPr>
            <a:stCxn id="92" idx="2"/>
            <a:endCxn id="89" idx="0"/>
          </p:cNvCxnSpPr>
          <p:nvPr/>
        </p:nvCxnSpPr>
        <p:spPr>
          <a:xfrm>
            <a:off x="3475556" y="1805875"/>
            <a:ext cx="0" cy="561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" name="Google Shape;95;p4"/>
          <p:cNvCxnSpPr>
            <a:stCxn id="93" idx="2"/>
            <a:endCxn id="87" idx="0"/>
          </p:cNvCxnSpPr>
          <p:nvPr/>
        </p:nvCxnSpPr>
        <p:spPr>
          <a:xfrm>
            <a:off x="5674011" y="1805875"/>
            <a:ext cx="300" cy="561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4"/>
          <p:cNvSpPr/>
          <p:nvPr/>
        </p:nvSpPr>
        <p:spPr>
          <a:xfrm>
            <a:off x="7689562" y="2334822"/>
            <a:ext cx="734700" cy="761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4"/>
          <p:cNvSpPr txBox="1"/>
          <p:nvPr/>
        </p:nvSpPr>
        <p:spPr>
          <a:xfrm>
            <a:off x="1152850" y="1659631"/>
            <a:ext cx="10695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22421"/>
                </a:solidFill>
                <a:latin typeface="IBM Plex Serif SemiBold"/>
                <a:ea typeface="IBM Plex Serif SemiBold"/>
                <a:cs typeface="IBM Plex Serif SemiBold"/>
                <a:sym typeface="IBM Plex Serif SemiBold"/>
              </a:rPr>
              <a:t>Intuitivo</a:t>
            </a:r>
            <a:endParaRPr b="0" i="0" sz="2800" u="none" cap="none" strike="noStrike">
              <a:solidFill>
                <a:srgbClr val="222421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98" name="Google Shape;98;p4"/>
          <p:cNvSpPr txBox="1"/>
          <p:nvPr/>
        </p:nvSpPr>
        <p:spPr>
          <a:xfrm>
            <a:off x="1488525" y="2715339"/>
            <a:ext cx="10695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22421"/>
                </a:solidFill>
                <a:latin typeface="IBM Plex Serif SemiBold"/>
                <a:ea typeface="IBM Plex Serif SemiBold"/>
                <a:cs typeface="IBM Plex Serif SemiBold"/>
                <a:sym typeface="IBM Plex Serif SemiBold"/>
              </a:rPr>
              <a:t>Llamativo</a:t>
            </a:r>
            <a:endParaRPr b="0" i="0" sz="2800" u="none" cap="none" strike="noStrike">
              <a:solidFill>
                <a:srgbClr val="222421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99" name="Google Shape;99;p4"/>
          <p:cNvSpPr txBox="1"/>
          <p:nvPr/>
        </p:nvSpPr>
        <p:spPr>
          <a:xfrm>
            <a:off x="4451634" y="4069268"/>
            <a:ext cx="10695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222421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100" name="Google Shape;100;p4"/>
          <p:cNvSpPr txBox="1"/>
          <p:nvPr/>
        </p:nvSpPr>
        <p:spPr>
          <a:xfrm>
            <a:off x="7098561" y="1335522"/>
            <a:ext cx="10695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22421"/>
                </a:solidFill>
                <a:latin typeface="IBM Plex Serif SemiBold"/>
                <a:ea typeface="IBM Plex Serif SemiBold"/>
                <a:cs typeface="IBM Plex Serif SemiBold"/>
                <a:sym typeface="IBM Plex Serif SemiBold"/>
              </a:rPr>
              <a:t>Seguridad</a:t>
            </a:r>
            <a:endParaRPr b="0" i="0" sz="2800" u="none" cap="none" strike="noStrike">
              <a:solidFill>
                <a:srgbClr val="222421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101" name="Google Shape;101;p4"/>
          <p:cNvSpPr txBox="1"/>
          <p:nvPr/>
        </p:nvSpPr>
        <p:spPr>
          <a:xfrm>
            <a:off x="7392159" y="2527081"/>
            <a:ext cx="10695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22421"/>
                </a:solidFill>
                <a:latin typeface="IBM Plex Serif SemiBold"/>
                <a:ea typeface="IBM Plex Serif SemiBold"/>
                <a:cs typeface="IBM Plex Serif SemiBold"/>
                <a:sym typeface="IBM Plex Serif SemiBold"/>
              </a:rPr>
              <a:t>Etiquetas</a:t>
            </a:r>
            <a:endParaRPr b="0" i="0" sz="2800" u="none" cap="none" strike="noStrike">
              <a:solidFill>
                <a:srgbClr val="222421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102" name="Google Shape;102;p4"/>
          <p:cNvSpPr txBox="1"/>
          <p:nvPr/>
        </p:nvSpPr>
        <p:spPr>
          <a:xfrm>
            <a:off x="6620057" y="3901686"/>
            <a:ext cx="10695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22421"/>
                </a:solidFill>
                <a:latin typeface="IBM Plex Serif SemiBold"/>
                <a:ea typeface="IBM Plex Serif SemiBold"/>
                <a:cs typeface="IBM Plex Serif SemiBold"/>
                <a:sym typeface="IBM Plex Serif SemiBold"/>
              </a:rPr>
              <a:t>Contacto</a:t>
            </a:r>
            <a:endParaRPr b="0" i="0" sz="2800" u="none" cap="none" strike="noStrike">
              <a:solidFill>
                <a:srgbClr val="222421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103" name="Google Shape;103;p4"/>
          <p:cNvSpPr txBox="1"/>
          <p:nvPr/>
        </p:nvSpPr>
        <p:spPr>
          <a:xfrm>
            <a:off x="4604417" y="4061171"/>
            <a:ext cx="10695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22421"/>
                </a:solidFill>
                <a:latin typeface="IBM Plex Serif SemiBold"/>
                <a:ea typeface="IBM Plex Serif SemiBold"/>
                <a:cs typeface="IBM Plex Serif SemiBold"/>
                <a:sym typeface="IBM Plex Serif SemiBold"/>
              </a:rPr>
              <a:t>Filtro</a:t>
            </a:r>
            <a:endParaRPr b="0" i="0" sz="2800" u="none" cap="none" strike="noStrike">
              <a:solidFill>
                <a:srgbClr val="222421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"/>
          <p:cNvSpPr txBox="1"/>
          <p:nvPr>
            <p:ph type="title"/>
          </p:nvPr>
        </p:nvSpPr>
        <p:spPr>
          <a:xfrm>
            <a:off x="713125" y="3688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900"/>
              <a:t>Metodologia</a:t>
            </a:r>
            <a:endParaRPr sz="2000">
              <a:solidFill>
                <a:schemeClr val="dk2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109" name="Google Shape;109;p5"/>
          <p:cNvSpPr txBox="1"/>
          <p:nvPr/>
        </p:nvSpPr>
        <p:spPr>
          <a:xfrm>
            <a:off x="720000" y="1063352"/>
            <a:ext cx="7704000" cy="978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10" name="Google Shape;110;p5"/>
          <p:cNvSpPr txBox="1"/>
          <p:nvPr/>
        </p:nvSpPr>
        <p:spPr>
          <a:xfrm>
            <a:off x="1066675" y="1119226"/>
            <a:ext cx="7010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Usaremos Kanban y Trello para gestionar tareas</a:t>
            </a:r>
            <a:r>
              <a:rPr lang="en"/>
              <a:t>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a historia de kanban" id="111" name="Google Shape;11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84967" y="2274534"/>
            <a:ext cx="3208949" cy="214018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"/>
          <p:cNvSpPr txBox="1"/>
          <p:nvPr>
            <p:ph type="title"/>
          </p:nvPr>
        </p:nvSpPr>
        <p:spPr>
          <a:xfrm>
            <a:off x="719975" y="36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400">
                <a:solidFill>
                  <a:schemeClr val="lt1"/>
                </a:solidFill>
              </a:rPr>
              <a:t>Arquitectura de la solución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950" y="539500"/>
            <a:ext cx="625851" cy="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6800" y="84050"/>
            <a:ext cx="714794" cy="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1951" y="650425"/>
            <a:ext cx="7286474" cy="4493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"/>
          <p:cNvSpPr txBox="1"/>
          <p:nvPr>
            <p:ph type="title"/>
          </p:nvPr>
        </p:nvSpPr>
        <p:spPr>
          <a:xfrm>
            <a:off x="713125" y="3688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900"/>
              <a:t>Solución</a:t>
            </a:r>
            <a:endParaRPr sz="2000">
              <a:solidFill>
                <a:schemeClr val="dk2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125" name="Google Shape;125;p6"/>
          <p:cNvSpPr txBox="1"/>
          <p:nvPr/>
        </p:nvSpPr>
        <p:spPr>
          <a:xfrm>
            <a:off x="720000" y="1063352"/>
            <a:ext cx="7704000" cy="978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26" name="Google Shape;126;p6"/>
          <p:cNvSpPr txBox="1"/>
          <p:nvPr/>
        </p:nvSpPr>
        <p:spPr>
          <a:xfrm>
            <a:off x="1066675" y="1119226"/>
            <a:ext cx="7010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Desarrollamos software para microempresarios que les permite crear perfiles, registrar tiendas,</a:t>
            </a:r>
            <a:r>
              <a:rPr lang="en"/>
              <a:t> entre otros.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7104" y="2097325"/>
            <a:ext cx="1878670" cy="2200244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128" name="Google Shape;128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52786" y="2041451"/>
            <a:ext cx="1913726" cy="2324630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id="129" name="Google Shape;129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84644" y="2060280"/>
            <a:ext cx="1849272" cy="2237289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16dab802ad_0_0"/>
          <p:cNvSpPr txBox="1"/>
          <p:nvPr>
            <p:ph type="title"/>
          </p:nvPr>
        </p:nvSpPr>
        <p:spPr>
          <a:xfrm>
            <a:off x="719975" y="36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400">
                <a:solidFill>
                  <a:schemeClr val="lt1"/>
                </a:solidFill>
              </a:rPr>
              <a:t>Casos de uso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35" name="Google Shape;135;g316dab802a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950" y="539500"/>
            <a:ext cx="625851" cy="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g316dab802ad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6800" y="84050"/>
            <a:ext cx="714794" cy="69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316dab802ad_0_0"/>
          <p:cNvSpPr txBox="1"/>
          <p:nvPr/>
        </p:nvSpPr>
        <p:spPr>
          <a:xfrm>
            <a:off x="495700" y="2326802"/>
            <a:ext cx="7704000" cy="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https://9000-idx-marketpleace-1730359069628.cluster-m7tpz3bmgjgoqrktlvd4ykrc2m.cloudworkstations.dev/?monospaceUid=724381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6dab802ad_0_13"/>
          <p:cNvSpPr txBox="1"/>
          <p:nvPr>
            <p:ph type="title"/>
          </p:nvPr>
        </p:nvSpPr>
        <p:spPr>
          <a:xfrm>
            <a:off x="719975" y="36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 sz="2400">
                <a:solidFill>
                  <a:schemeClr val="lt1"/>
                </a:solidFill>
              </a:rPr>
              <a:t>Conclusion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43" name="Google Shape;143;g316dab802ad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84950" y="539500"/>
            <a:ext cx="625851" cy="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316dab802ad_0_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6800" y="84050"/>
            <a:ext cx="714794" cy="6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316dab802ad_0_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4200" y="1788950"/>
            <a:ext cx="2075425" cy="207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at is your favorite book? Celebrate Family Literacy Day Infographics by Slidesgo">
  <a:themeElements>
    <a:clrScheme name="Simple Light">
      <a:dk1>
        <a:srgbClr val="454943"/>
      </a:dk1>
      <a:lt1>
        <a:srgbClr val="5F6E59"/>
      </a:lt1>
      <a:dk2>
        <a:srgbClr val="904834"/>
      </a:dk2>
      <a:lt2>
        <a:srgbClr val="CBBCA4"/>
      </a:lt2>
      <a:accent1>
        <a:srgbClr val="F7F5E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549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Bomboncita</dc:creator>
</cp:coreProperties>
</file>